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aira SemiCondensed Medium"/>
      <p:regular r:id="rId26"/>
      <p:bold r:id="rId27"/>
    </p:embeddedFont>
    <p:embeddedFont>
      <p:font typeface="Anaheim"/>
      <p:regular r:id="rId28"/>
    </p:embeddedFont>
    <p:embeddedFont>
      <p:font typeface="Saira SemiCondensed SemiBold"/>
      <p:regular r:id="rId29"/>
      <p:bold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Saira Semi Condensed"/>
      <p:regular r:id="rId35"/>
      <p:bold r:id="rId36"/>
    </p:embeddedFont>
    <p:embeddedFont>
      <p:font typeface="Bahiana"/>
      <p:regular r:id="rId37"/>
    </p:embeddedFont>
    <p:embeddedFont>
      <p:font typeface="Roboto Slab Regula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JDaveS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iraSemiCondensedMedium-regular.fntdata"/><Relationship Id="rId25" Type="http://schemas.openxmlformats.org/officeDocument/2006/relationships/slide" Target="slides/slide20.xml"/><Relationship Id="rId28" Type="http://schemas.openxmlformats.org/officeDocument/2006/relationships/font" Target="fonts/Anaheim-regular.fntdata"/><Relationship Id="rId27" Type="http://schemas.openxmlformats.org/officeDocument/2006/relationships/font" Target="fonts/SairaSemi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airaSemiCondensed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SairaSemiCondensedSemiBold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SairaSemi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Bahiana-regular.fntdata"/><Relationship Id="rId14" Type="http://schemas.openxmlformats.org/officeDocument/2006/relationships/slide" Target="slides/slide9.xml"/><Relationship Id="rId36" Type="http://schemas.openxmlformats.org/officeDocument/2006/relationships/font" Target="fonts/SairaSemiCondensed-bold.fntdata"/><Relationship Id="rId17" Type="http://schemas.openxmlformats.org/officeDocument/2006/relationships/slide" Target="slides/slide12.xml"/><Relationship Id="rId39" Type="http://schemas.openxmlformats.org/officeDocument/2006/relationships/font" Target="fonts/RobotoSlabRegular-bold.fntdata"/><Relationship Id="rId16" Type="http://schemas.openxmlformats.org/officeDocument/2006/relationships/slide" Target="slides/slide11.xml"/><Relationship Id="rId38" Type="http://schemas.openxmlformats.org/officeDocument/2006/relationships/font" Target="fonts/RobotoSlabRegula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30T01:05:15.073">
    <p:pos x="6000" y="0"/>
    <p:text>drop down malware</p:text>
  </p:cm>
  <p:cm authorId="0" idx="2" dt="2020-04-30T01:04:51.380">
    <p:pos x="6000" y="0"/>
    <p:text>dropper malware</p:text>
  </p:cm>
  <p:cm authorId="0" idx="3" dt="2020-04-30T01:04:58.346">
    <p:pos x="6000" y="0"/>
    <p:text>back door</p:text>
  </p:cm>
  <p:cm authorId="0" idx="4" dt="2020-04-30T01:05:15.073">
    <p:pos x="6000" y="0"/>
    <p:text>back door 46% 2019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aronis.com/blog/the-world-in-data-breache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aronis.com/blog/the-world-in-data-breache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dnet.com/article/kaspersky-rdp-brute-force-attacks-have-gone-up-since-start-of-covid-19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dnet.com/article/kaspersky-rdp-brute-force-attacks-have-gone-up-since-start-of-covid-19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reeye.com/current-threats/annual-threat-report/mtrends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4ab38a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4ab38a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53eebba90_0_1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53eebba90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education is a fantastic way to eliminate most clicked links however the more protection offered the less likely links are going to be clicked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53eebba90_0_2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53eebba90_0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ae3f22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ae3f22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7ae3f22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7ae3f22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7ae3f22d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7ae3f22d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7ae3f22d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7ae3f22d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5546b71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5546b71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education is a fantastic way to eliminate most clicked links however the more protection offered the less likely links are going to be clicked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Keyloggers are not easy to fix so </a:t>
            </a:r>
            <a:r>
              <a:rPr lang="en"/>
              <a:t>constant</a:t>
            </a:r>
            <a:r>
              <a:rPr lang="en"/>
              <a:t> monitoring helps mitigate the chances of one running, If you are unsure of what a running program is, google it!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6dd7a5cb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6dd7a5cb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dd7a5cb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6dd7a5cb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53eebba9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53eebba9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0759e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0759e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3eebba90_0_1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53eebba90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Dropper and Backdoor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3eebba90_0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3eebba90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https://www.varonis.com/blog/the-world-in-data-breaches/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3eebba90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3eebba90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https://www.varonis.com/blog/the-world-in-data-breaches/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3eebba90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53eebba90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https://www.zdnet.com/article/kaspersky-rdp-brute-force-attacks-have-gone-up-since-start-of-covid-19/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3eebba90_0_1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3eebba90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https://www.zdnet.com/article/kaspersky-rdp-brute-force-attacks-have-gone-up-since-start-of-covid-19/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0759ec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40759ec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If using a third-party contractor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Re-attack rate: 31%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40759ec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40759ec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to note that </a:t>
            </a:r>
            <a:r>
              <a:rPr lang="en"/>
              <a:t>Entertainment</a:t>
            </a:r>
            <a:r>
              <a:rPr lang="en"/>
              <a:t> is one of the top attack vectors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https://www.fireeye.com/current-threats/annual-threat-report/mtrends.html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53eebba90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53eebba90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related phishing attacks are increasing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back to demo running back in the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0" Type="http://schemas.openxmlformats.org/officeDocument/2006/relationships/hyperlink" Target="http://bit.ly/2TtBDfr" TargetMode="External"/><Relationship Id="rId9" Type="http://schemas.openxmlformats.org/officeDocument/2006/relationships/hyperlink" Target="http://bit.ly/2TyoMs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hyperlink" Target="http://bit.ly/2Tynxth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7475" y="-648852"/>
            <a:ext cx="9719300" cy="6080052"/>
            <a:chOff x="-27475" y="-648852"/>
            <a:chExt cx="9719300" cy="608005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942325" y="-648852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b="48411" l="46958" r="0" t="0"/>
            <a:stretch/>
          </p:blipFill>
          <p:spPr>
            <a:xfrm rot="-10799997">
              <a:off x="7593650" y="-25950"/>
              <a:ext cx="1559700" cy="151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flipH="1" rot="10799999">
              <a:off x="-27475" y="-27474"/>
              <a:ext cx="3689600" cy="406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b="10" l="0" r="0" t="0"/>
            <a:stretch/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5">
              <a:alphaModFix/>
            </a:blip>
            <a:srcRect b="0" l="0" r="10" t="0"/>
            <a:stretch/>
          </p:blipFill>
          <p:spPr>
            <a:xfrm flipH="1">
              <a:off x="6848788" y="4362200"/>
              <a:ext cx="339425" cy="338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 rotWithShape="1">
            <a:blip r:embed="rId6">
              <a:alphaModFix/>
            </a:blip>
            <a:srcRect b="10" l="0" r="0" t="0"/>
            <a:stretch/>
          </p:blipFill>
          <p:spPr>
            <a:xfrm flipH="1" rot="10800000">
              <a:off x="2388003" y="3263743"/>
              <a:ext cx="1666876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3" name="Google Shape;23;p2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3192176" y="994475"/>
            <a:ext cx="4459774" cy="4185776"/>
            <a:chOff x="3192176" y="994475"/>
            <a:chExt cx="4459774" cy="4185776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3">
              <a:alphaModFix/>
            </a:blip>
            <a:srcRect b="50818" l="1127" r="0" t="0"/>
            <a:stretch/>
          </p:blipFill>
          <p:spPr>
            <a:xfrm flipH="1">
              <a:off x="3192176" y="3828626"/>
              <a:ext cx="2722899" cy="135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1"/>
            <p:cNvSpPr/>
            <p:nvPr/>
          </p:nvSpPr>
          <p:spPr>
            <a:xfrm>
              <a:off x="6966150" y="994475"/>
              <a:ext cx="685800" cy="6858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" name="Google Shape;7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79123" y="1107926"/>
              <a:ext cx="459788" cy="458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2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2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2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2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2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2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3740700" y="3950"/>
            <a:ext cx="5445564" cy="5172898"/>
            <a:chOff x="3740700" y="3950"/>
            <a:chExt cx="5445564" cy="5172898"/>
          </a:xfrm>
        </p:grpSpPr>
        <p:sp>
          <p:nvSpPr>
            <p:cNvPr id="95" name="Google Shape;95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13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flipH="1">
              <a:off x="5484673" y="1098298"/>
              <a:ext cx="3701591" cy="4078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3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48442" l="46695" r="0" t="0"/>
          <a:stretch/>
        </p:blipFill>
        <p:spPr>
          <a:xfrm flipH="1" rot="10800000">
            <a:off x="-14700" y="-27425"/>
            <a:ext cx="1566126" cy="1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42239" l="47685" r="0" t="0"/>
          <a:stretch/>
        </p:blipFill>
        <p:spPr>
          <a:xfrm>
            <a:off x="-14700" y="2981849"/>
            <a:ext cx="1972125" cy="217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-333525" y="155802"/>
            <a:ext cx="8866063" cy="5321373"/>
            <a:chOff x="-333525" y="155802"/>
            <a:chExt cx="8866063" cy="5321373"/>
          </a:xfrm>
        </p:grpSpPr>
        <p:sp>
          <p:nvSpPr>
            <p:cNvPr id="123" name="Google Shape;123;p19"/>
            <p:cNvSpPr/>
            <p:nvPr/>
          </p:nvSpPr>
          <p:spPr>
            <a:xfrm rot="10800000">
              <a:off x="-333525" y="2317575"/>
              <a:ext cx="3159600" cy="31596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8283" y="328447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9"/>
            <p:cNvSpPr/>
            <p:nvPr/>
          </p:nvSpPr>
          <p:spPr>
            <a:xfrm>
              <a:off x="5338563" y="155802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" name="Google Shape;126;p19"/>
            <p:cNvPicPr preferRelativeResize="0"/>
            <p:nvPr/>
          </p:nvPicPr>
          <p:blipFill rotWithShape="1">
            <a:blip r:embed="rId4">
              <a:alphaModFix/>
            </a:blip>
            <a:srcRect b="10" l="0" r="0" t="0"/>
            <a:stretch/>
          </p:blipFill>
          <p:spPr>
            <a:xfrm rot="10800000">
              <a:off x="5669750" y="506900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/>
            <p:nvPr/>
          </p:nvSpPr>
          <p:spPr>
            <a:xfrm>
              <a:off x="7861738" y="3885051"/>
              <a:ext cx="670800" cy="6708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" name="Google Shape;128;p19"/>
            <p:cNvPicPr preferRelativeResize="0"/>
            <p:nvPr/>
          </p:nvPicPr>
          <p:blipFill rotWithShape="1">
            <a:blip r:embed="rId5">
              <a:alphaModFix/>
            </a:blip>
            <a:srcRect b="10" l="0" r="0" t="0"/>
            <a:stretch/>
          </p:blipFill>
          <p:spPr>
            <a:xfrm rot="10800000">
              <a:off x="8067043" y="4102698"/>
              <a:ext cx="250178" cy="249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118950" y="-599425"/>
            <a:ext cx="9045357" cy="5850324"/>
            <a:chOff x="118950" y="-599425"/>
            <a:chExt cx="9045357" cy="5850324"/>
          </a:xfrm>
        </p:grpSpPr>
        <p:sp>
          <p:nvSpPr>
            <p:cNvPr id="135" name="Google Shape;135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20"/>
            <p:cNvPicPr preferRelativeResize="0"/>
            <p:nvPr/>
          </p:nvPicPr>
          <p:blipFill rotWithShape="1">
            <a:blip r:embed="rId3">
              <a:alphaModFix/>
            </a:blip>
            <a:srcRect b="10" l="0" r="0" t="0"/>
            <a:stretch/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 rotWithShape="1">
            <a:blip r:embed="rId5">
              <a:alphaModFix/>
            </a:blip>
            <a:srcRect b="42239" l="47685" r="0" t="0"/>
            <a:stretch/>
          </p:blipFill>
          <p:spPr>
            <a:xfrm flipH="1">
              <a:off x="7009400" y="2783875"/>
              <a:ext cx="2154907" cy="2374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0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27475" y="-27474"/>
            <a:ext cx="6122963" cy="5208024"/>
            <a:chOff x="-27475" y="-27474"/>
            <a:chExt cx="6122963" cy="5208024"/>
          </a:xfrm>
        </p:grpSpPr>
        <p:pic>
          <p:nvPicPr>
            <p:cNvPr id="26" name="Google Shape;26;p3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flipH="1" rot="10799999">
              <a:off x="-27475" y="-27474"/>
              <a:ext cx="3689600" cy="406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b="10" l="0" r="0" t="0"/>
            <a:stretch/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3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64" name="Google Shape;164;p23"/>
          <p:cNvGrpSpPr/>
          <p:nvPr/>
        </p:nvGrpSpPr>
        <p:grpSpPr>
          <a:xfrm>
            <a:off x="-14698" y="-14696"/>
            <a:ext cx="9182546" cy="5165291"/>
            <a:chOff x="-14698" y="-14696"/>
            <a:chExt cx="9182546" cy="5165291"/>
          </a:xfrm>
        </p:grpSpPr>
        <p:pic>
          <p:nvPicPr>
            <p:cNvPr id="165" name="Google Shape;165;p23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rot="10800000">
              <a:off x="6823873" y="-14696"/>
              <a:ext cx="2343975" cy="258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>
              <a:off x="-14698" y="3405972"/>
              <a:ext cx="1583425" cy="17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3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42239" l="47685" r="0" t="0"/>
          <a:stretch/>
        </p:blipFill>
        <p:spPr>
          <a:xfrm flipH="1" rot="10800000">
            <a:off x="-22048" y="-14696"/>
            <a:ext cx="2343975" cy="25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2" name="Google Shape;172;p24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372465" y="1486301"/>
            <a:ext cx="7410174" cy="3343602"/>
            <a:chOff x="372465" y="1486301"/>
            <a:chExt cx="7410174" cy="3343602"/>
          </a:xfrm>
        </p:grpSpPr>
        <p:sp>
          <p:nvSpPr>
            <p:cNvPr id="175" name="Google Shape;175;p25"/>
            <p:cNvSpPr/>
            <p:nvPr/>
          </p:nvSpPr>
          <p:spPr>
            <a:xfrm rot="10800000">
              <a:off x="5810139" y="148630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" name="Google Shape;17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24558" y="18479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5"/>
            <p:cNvSpPr/>
            <p:nvPr/>
          </p:nvSpPr>
          <p:spPr>
            <a:xfrm>
              <a:off x="372465" y="4263203"/>
              <a:ext cx="566700" cy="5667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" name="Google Shape;17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465848" y="4356981"/>
              <a:ext cx="380060" cy="3792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5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6"/>
          <p:cNvGrpSpPr/>
          <p:nvPr/>
        </p:nvGrpSpPr>
        <p:grpSpPr>
          <a:xfrm>
            <a:off x="1407825" y="-27474"/>
            <a:ext cx="7772440" cy="5172224"/>
            <a:chOff x="1407825" y="-27474"/>
            <a:chExt cx="7772440" cy="5172224"/>
          </a:xfrm>
        </p:grpSpPr>
        <p:pic>
          <p:nvPicPr>
            <p:cNvPr id="184" name="Google Shape;184;p26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rot="-10799999">
              <a:off x="5490665" y="-27474"/>
              <a:ext cx="3689600" cy="406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407825" y="102225"/>
              <a:ext cx="1702500" cy="1702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6"/>
            <p:cNvPicPr preferRelativeResize="0"/>
            <p:nvPr/>
          </p:nvPicPr>
          <p:blipFill rotWithShape="1">
            <a:blip r:embed="rId5">
              <a:alphaModFix/>
            </a:blip>
            <a:srcRect b="0" l="0" r="10" t="0"/>
            <a:stretch/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6"/>
            <p:cNvSpPr/>
            <p:nvPr/>
          </p:nvSpPr>
          <p:spPr>
            <a:xfrm>
              <a:off x="6626677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6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5" name="Google Shape;195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10"/>
              </a:rPr>
              <a:t>Freepik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4520425" y="-27474"/>
            <a:ext cx="4652491" cy="5047674"/>
            <a:chOff x="4520425" y="-27474"/>
            <a:chExt cx="4652491" cy="5047674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rot="-10799999">
              <a:off x="5483316" y="-27474"/>
              <a:ext cx="3689600" cy="406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37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" name="Google Shape;38;p4"/>
            <p:cNvPicPr preferRelativeResize="0"/>
            <p:nvPr/>
          </p:nvPicPr>
          <p:blipFill rotWithShape="1">
            <a:blip r:embed="rId4">
              <a:alphaModFix/>
            </a:blip>
            <a:srcRect b="0" l="0" r="10" t="0"/>
            <a:stretch/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2" name="Google Shape;52;p7"/>
          <p:cNvGrpSpPr/>
          <p:nvPr/>
        </p:nvGrpSpPr>
        <p:grpSpPr>
          <a:xfrm>
            <a:off x="-33068" y="3950"/>
            <a:ext cx="6414557" cy="5161900"/>
            <a:chOff x="-33068" y="3950"/>
            <a:chExt cx="6414557" cy="5161900"/>
          </a:xfrm>
        </p:grpSpPr>
        <p:sp>
          <p:nvSpPr>
            <p:cNvPr id="53" name="Google Shape;53;p7"/>
            <p:cNvSpPr/>
            <p:nvPr/>
          </p:nvSpPr>
          <p:spPr>
            <a:xfrm>
              <a:off x="-5575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 rot="10800000">
              <a:off x="5341989" y="82562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" name="Google Shape;55;p7"/>
            <p:cNvPicPr preferRelativeResize="0"/>
            <p:nvPr/>
          </p:nvPicPr>
          <p:blipFill rotWithShape="1">
            <a:blip r:embed="rId3">
              <a:alphaModFix/>
            </a:blip>
            <a:srcRect b="42239" l="47685" r="0" t="0"/>
            <a:stretch/>
          </p:blipFill>
          <p:spPr>
            <a:xfrm rot="1">
              <a:off x="-33068" y="1098476"/>
              <a:ext cx="3691434" cy="4067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13252" y="254549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42239" l="47685" r="0" t="0"/>
          <a:stretch/>
        </p:blipFill>
        <p:spPr>
          <a:xfrm>
            <a:off x="-20200" y="2787932"/>
            <a:ext cx="2154800" cy="237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9"/>
          <p:cNvGrpSpPr/>
          <p:nvPr/>
        </p:nvGrpSpPr>
        <p:grpSpPr>
          <a:xfrm>
            <a:off x="4548751" y="-187025"/>
            <a:ext cx="4617292" cy="5349175"/>
            <a:chOff x="4548751" y="-187025"/>
            <a:chExt cx="4617292" cy="5349175"/>
          </a:xfrm>
        </p:grpSpPr>
        <p:sp>
          <p:nvSpPr>
            <p:cNvPr id="62" name="Google Shape;62;p9"/>
            <p:cNvSpPr/>
            <p:nvPr/>
          </p:nvSpPr>
          <p:spPr>
            <a:xfrm rot="10800000">
              <a:off x="4548751" y="-187025"/>
              <a:ext cx="2466900" cy="24669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10800000">
              <a:off x="7226701" y="823199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" name="Google Shape;64;p9"/>
            <p:cNvPicPr preferRelativeResize="0"/>
            <p:nvPr/>
          </p:nvPicPr>
          <p:blipFill rotWithShape="1">
            <a:blip r:embed="rId3">
              <a:alphaModFix/>
            </a:blip>
            <a:srcRect b="10" l="0" r="0" t="0"/>
            <a:stretch/>
          </p:blipFill>
          <p:spPr>
            <a:xfrm>
              <a:off x="7574039" y="1151477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 rotWithShape="1">
            <a:blip r:embed="rId5">
              <a:alphaModFix/>
            </a:blip>
            <a:srcRect b="42239" l="47685" r="0" t="0"/>
            <a:stretch/>
          </p:blipFill>
          <p:spPr>
            <a:xfrm flipH="1">
              <a:off x="7185316" y="2979725"/>
              <a:ext cx="1980727" cy="2182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9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42239" l="47685" r="0" t="0"/>
          <a:stretch/>
        </p:blipFill>
        <p:spPr>
          <a:xfrm flipH="1">
            <a:off x="7567925" y="3401305"/>
            <a:ext cx="1598125" cy="176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hyperlink" Target="https://elie.net/blog/anti_fraud_and_abuse/how-phishing-work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privateinternetaccess.com/blog/how-to-protect-against-keyloggers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ftc.gov/system/files/attachments/coronavirus-covid-19-consumer-complaint-data/covid-19-daily-public-complaints.pdf" TargetMode="External"/><Relationship Id="rId4" Type="http://schemas.openxmlformats.org/officeDocument/2006/relationships/hyperlink" Target="https://www.varonis.com/blog/the-world-in-data-breaches/" TargetMode="External"/><Relationship Id="rId9" Type="http://schemas.openxmlformats.org/officeDocument/2006/relationships/hyperlink" Target="https://enterprise.comodo.com/how-to-prevent-keylogging.php" TargetMode="External"/><Relationship Id="rId5" Type="http://schemas.openxmlformats.org/officeDocument/2006/relationships/hyperlink" Target="https://www.zdnet.com/article/kaspersky-rdp-brute-force-attacks-have-gone-up-since-start-of-covid-19/" TargetMode="External"/><Relationship Id="rId6" Type="http://schemas.openxmlformats.org/officeDocument/2006/relationships/hyperlink" Target="https://securityboulevard.com/2019/12/how-to-mitigate-phishing-threats-inyour-organization/" TargetMode="External"/><Relationship Id="rId7" Type="http://schemas.openxmlformats.org/officeDocument/2006/relationships/hyperlink" Target="https://www.fireeye.com/current-threats/annual-threat-report/mtrends.html" TargetMode="External"/><Relationship Id="rId8" Type="http://schemas.openxmlformats.org/officeDocument/2006/relationships/hyperlink" Target="https://www.pcworld.com/article/3072435/5-ways-to-stop-spam-from-invading-your-email.html" TargetMode="External"/><Relationship Id="rId11" Type="http://schemas.openxmlformats.org/officeDocument/2006/relationships/hyperlink" Target="https://gizmodo.com/how-to-make-sure-important-emails-stay-out-of-your-spam-1832989347" TargetMode="External"/><Relationship Id="rId10" Type="http://schemas.openxmlformats.org/officeDocument/2006/relationships/hyperlink" Target="https://haveibeenpwned.com/" TargetMode="External"/><Relationship Id="rId13" Type="http://schemas.openxmlformats.org/officeDocument/2006/relationships/hyperlink" Target="https://www.justice.gov/coronavirus" TargetMode="External"/><Relationship Id="rId12" Type="http://schemas.openxmlformats.org/officeDocument/2006/relationships/hyperlink" Target="https://safety.google/securitytips-covid19/" TargetMode="External"/><Relationship Id="rId15" Type="http://schemas.openxmlformats.org/officeDocument/2006/relationships/hyperlink" Target="https://www.eff.org/deeplinks/2020/03/phishing-time-covid-19-how-recognize-malicious-coronavirus-phishing-scams" TargetMode="External"/><Relationship Id="rId14" Type="http://schemas.openxmlformats.org/officeDocument/2006/relationships/hyperlink" Target="https://securityboulevard.com/2019/12/how-to-mitigate-phishing-threats-inyour-organization/" TargetMode="External"/><Relationship Id="rId17" Type="http://schemas.openxmlformats.org/officeDocument/2006/relationships/hyperlink" Target="https://www.expertinsights.com/insights/top-11-email-security-gateways/" TargetMode="External"/><Relationship Id="rId16" Type="http://schemas.openxmlformats.org/officeDocument/2006/relationships/hyperlink" Target="https://us.norton.com/internetsecurity-online-scams-coronavirus-phishing-scams.html" TargetMode="External"/><Relationship Id="rId19" Type="http://schemas.openxmlformats.org/officeDocument/2006/relationships/hyperlink" Target="https://en.wikipedia.org/wiki/Anti-spam_techniques" TargetMode="External"/><Relationship Id="rId18" Type="http://schemas.openxmlformats.org/officeDocument/2006/relationships/hyperlink" Target="https://www.g2.com/categories/secure-email-gatewa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hyperlink" Target="https://www.varonis.com/blog/the-world-in-data-breach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hyperlink" Target="https://www.varonis.com/blog/the-world-in-data-breache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hyperlink" Target="https://www.zdnet.com/article/kaspersky-rdp-brute-force-attacks-have-gone-up-since-start-of-covid-1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www.zdnet.com/article/kaspersky-rdp-brute-force-attacks-have-gone-up-since-start-of-covid-19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hyperlink" Target="https://www.fireeye.com/current-threats/annual-threat-report/mtrend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Jarratt Davis, Kevin Luse, Justin Prosser John Williams</a:t>
            </a:r>
            <a:endParaRPr/>
          </a:p>
        </p:txBody>
      </p:sp>
      <p:sp>
        <p:nvSpPr>
          <p:cNvPr id="203" name="Google Shape;203;p29"/>
          <p:cNvSpPr txBox="1"/>
          <p:nvPr>
            <p:ph type="ctrTitle"/>
          </p:nvPr>
        </p:nvSpPr>
        <p:spPr>
          <a:xfrm flipH="1">
            <a:off x="2622875" y="1168975"/>
            <a:ext cx="5801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&amp; Cyber Attacks</a:t>
            </a:r>
            <a:endParaRPr/>
          </a:p>
        </p:txBody>
      </p:sp>
      <p:grpSp>
        <p:nvGrpSpPr>
          <p:cNvPr id="204" name="Google Shape;204;p29"/>
          <p:cNvGrpSpPr/>
          <p:nvPr/>
        </p:nvGrpSpPr>
        <p:grpSpPr>
          <a:xfrm flipH="1">
            <a:off x="2572042" y="1117840"/>
            <a:ext cx="5866546" cy="2739755"/>
            <a:chOff x="439473" y="1811648"/>
            <a:chExt cx="4206917" cy="1744178"/>
          </a:xfrm>
        </p:grpSpPr>
        <p:sp>
          <p:nvSpPr>
            <p:cNvPr id="205" name="Google Shape;205;p2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ctrTitle"/>
          </p:nvPr>
        </p:nvSpPr>
        <p:spPr>
          <a:xfrm>
            <a:off x="939300" y="16249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naheim"/>
                <a:ea typeface="Anaheim"/>
                <a:cs typeface="Anaheim"/>
                <a:sym typeface="Anaheim"/>
              </a:rPr>
              <a:t>What should you do?</a:t>
            </a:r>
            <a:endParaRPr b="1" sz="3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66875" y="928000"/>
            <a:ext cx="72654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Accept that a breach is inevitable:</a:t>
            </a:r>
            <a:endParaRPr b="1" sz="1600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Educate yourself and the people around you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Have a backup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Monitor your system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External (third-party)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Internal (in-house)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Train your filter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50" y="1737925"/>
            <a:ext cx="3075025" cy="25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ctrTitle"/>
          </p:nvPr>
        </p:nvSpPr>
        <p:spPr>
          <a:xfrm>
            <a:off x="939300" y="1322098"/>
            <a:ext cx="72654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latin typeface="Anaheim"/>
                <a:ea typeface="Anaheim"/>
                <a:cs typeface="Anaheim"/>
                <a:sym typeface="Anaheim"/>
              </a:rPr>
              <a:t>Check in on our attack!</a:t>
            </a:r>
            <a:endParaRPr b="1" sz="75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 b="4562" l="1591" r="78115" t="68865"/>
          <a:stretch/>
        </p:blipFill>
        <p:spPr>
          <a:xfrm>
            <a:off x="2145507" y="3555437"/>
            <a:ext cx="937758" cy="9541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6866400" y="4681800"/>
            <a:ext cx="22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Flow chart by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Elie Bursztein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4562" l="70243" r="9463" t="68865"/>
          <a:stretch/>
        </p:blipFill>
        <p:spPr>
          <a:xfrm>
            <a:off x="5463022" y="3559807"/>
            <a:ext cx="937758" cy="95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3">
            <a:alphaModFix/>
          </a:blip>
          <a:srcRect b="69639" l="0" r="75075" t="5432"/>
          <a:stretch/>
        </p:blipFill>
        <p:spPr>
          <a:xfrm>
            <a:off x="2038500" y="1308825"/>
            <a:ext cx="1151748" cy="89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70037" l="67867" r="7208" t="5033"/>
          <a:stretch/>
        </p:blipFill>
        <p:spPr>
          <a:xfrm>
            <a:off x="5356026" y="1308825"/>
            <a:ext cx="1151748" cy="895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0"/>
          <p:cNvCxnSpPr/>
          <p:nvPr/>
        </p:nvCxnSpPr>
        <p:spPr>
          <a:xfrm flipH="1" rot="10800000">
            <a:off x="3083253" y="2227206"/>
            <a:ext cx="2289900" cy="144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0"/>
          <p:cNvCxnSpPr>
            <a:stCxn id="295" idx="0"/>
            <a:endCxn id="298" idx="2"/>
          </p:cNvCxnSpPr>
          <p:nvPr/>
        </p:nvCxnSpPr>
        <p:spPr>
          <a:xfrm rot="10800000">
            <a:off x="2614386" y="2203937"/>
            <a:ext cx="0" cy="1351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0"/>
          <p:cNvCxnSpPr>
            <a:stCxn id="299" idx="1"/>
            <a:endCxn id="298" idx="3"/>
          </p:cNvCxnSpPr>
          <p:nvPr/>
        </p:nvCxnSpPr>
        <p:spPr>
          <a:xfrm rot="10800000">
            <a:off x="3190326" y="1756415"/>
            <a:ext cx="2165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0"/>
          <p:cNvCxnSpPr>
            <a:stCxn id="297" idx="0"/>
            <a:endCxn id="299" idx="2"/>
          </p:cNvCxnSpPr>
          <p:nvPr/>
        </p:nvCxnSpPr>
        <p:spPr>
          <a:xfrm rot="10800000">
            <a:off x="5931901" y="2204107"/>
            <a:ext cx="0" cy="135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0"/>
          <p:cNvCxnSpPr>
            <a:stCxn id="295" idx="3"/>
            <a:endCxn id="297" idx="1"/>
          </p:cNvCxnSpPr>
          <p:nvPr/>
        </p:nvCxnSpPr>
        <p:spPr>
          <a:xfrm>
            <a:off x="3083265" y="4032535"/>
            <a:ext cx="2379900" cy="4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40"/>
          <p:cNvSpPr txBox="1"/>
          <p:nvPr/>
        </p:nvSpPr>
        <p:spPr>
          <a:xfrm>
            <a:off x="2275251" y="4450500"/>
            <a:ext cx="8079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Attacker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5642649" y="4450504"/>
            <a:ext cx="678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Victim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5264350" y="994450"/>
            <a:ext cx="143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Bad site/ Email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2038550" y="994450"/>
            <a:ext cx="1151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Email server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190250" y="1370625"/>
            <a:ext cx="2165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4. Mail stolen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credentials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 rot="-1972927">
            <a:off x="3116694" y="2648558"/>
            <a:ext cx="2165543" cy="770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1.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Upload phishing kit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3190303" y="4032532"/>
            <a:ext cx="2165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2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. Send phishing email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 rot="5400000">
            <a:off x="5375782" y="2537675"/>
            <a:ext cx="1423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3. Redirected link/page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 rot="-5400000">
            <a:off x="1967307" y="2537675"/>
            <a:ext cx="1423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5. Fetch email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1954" l="1117" r="0" t="2251"/>
          <a:stretch/>
        </p:blipFill>
        <p:spPr>
          <a:xfrm>
            <a:off x="1759188" y="930050"/>
            <a:ext cx="5625625" cy="380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2"/>
          <p:cNvPicPr preferRelativeResize="0"/>
          <p:nvPr/>
        </p:nvPicPr>
        <p:blipFill rotWithShape="1">
          <a:blip r:embed="rId3">
            <a:alphaModFix/>
          </a:blip>
          <a:srcRect b="2959" l="0" r="0" t="0"/>
          <a:stretch/>
        </p:blipFill>
        <p:spPr>
          <a:xfrm>
            <a:off x="1218512" y="1113600"/>
            <a:ext cx="6706975" cy="29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287025" y="792200"/>
            <a:ext cx="29163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37" y="1117450"/>
            <a:ext cx="7494525" cy="2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ctrTitle"/>
          </p:nvPr>
        </p:nvSpPr>
        <p:spPr>
          <a:xfrm>
            <a:off x="939300" y="16249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naheim"/>
                <a:ea typeface="Anaheim"/>
                <a:cs typeface="Anaheim"/>
                <a:sym typeface="Anaheim"/>
              </a:rPr>
              <a:t>Mitigation </a:t>
            </a:r>
            <a:r>
              <a:rPr b="1" lang="en" sz="3500">
                <a:latin typeface="Anaheim"/>
                <a:ea typeface="Anaheim"/>
                <a:cs typeface="Anaheim"/>
                <a:sym typeface="Anaheim"/>
              </a:rPr>
              <a:t>Techniques</a:t>
            </a:r>
            <a:endParaRPr b="1" sz="3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366875" y="928000"/>
            <a:ext cx="72654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Common Mitigation Techniques (email)</a:t>
            </a: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b="1" sz="1600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Change passwords (use complex characters and numbers)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Enable Two-factor authentication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Reach out to any business that may use the breached information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Transition to a new email address.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Filtering (internal/ external)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Common Mitigation Techniques (Keyloggers)</a:t>
            </a:r>
            <a:endParaRPr b="1" sz="1600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Keep system up to date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Anti-malware/ Anti-virus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 encryption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naheim"/>
              <a:buChar char="○"/>
            </a:pPr>
            <a:r>
              <a:rPr lang="en" sz="125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Use on-screen keyboard</a:t>
            </a:r>
            <a:endParaRPr sz="125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naheim"/>
              <a:buChar char="○"/>
            </a:pPr>
            <a:r>
              <a:rPr lang="en" sz="125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Check your task manager for unknown programs running. </a:t>
            </a:r>
            <a:endParaRPr sz="125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7975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naheim"/>
              <a:buChar char="■"/>
            </a:pPr>
            <a:r>
              <a:rPr lang="en" sz="125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Some keyloggers like to disguise themselves as legitimate programs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ctrTitle"/>
          </p:nvPr>
        </p:nvSpPr>
        <p:spPr>
          <a:xfrm>
            <a:off x="939300" y="174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720150" y="587150"/>
            <a:ext cx="7703700" cy="4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https://www.ftc.gov/system/files/attachments/coronavirus-covid-19-consumer-complaint-data/covid-19-daily-public-complaints.pdf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https://www.varonis.com/blog/the-world-in-data-breaches/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https://www.zdnet.com/article/kaspersky-rdp-brute-force-attacks-have-gone-up-since-start-of-covid-19/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6"/>
              </a:rPr>
              <a:t>https://securityboulevard.com/2019/12/how-to-mitigate-phishing-threats-inyour-organization/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https://www.fireeye.com/current-threats/annual-threat-report/mtrends.html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https://www.pcworld.com/article/3072435/5-ways-to-stop-spam-from-invading-your-email.html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9"/>
              </a:rPr>
              <a:t>https://enterprise.comodo.com/how-to-prevent-keylogging.php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Useful tools/ links</a:t>
            </a:r>
            <a:r>
              <a:rPr lang="en"/>
              <a:t>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0"/>
              </a:rPr>
              <a:t>https://haveibeenpwned.com/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1"/>
              </a:rPr>
              <a:t>https://gizmodo.com/how-to-make-sure-important-emails-stay-out-of-your-spam-1832989347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2"/>
              </a:rPr>
              <a:t>https://safety.google/securitytips-covid19/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3"/>
              </a:rPr>
              <a:t>https://www.justice.gov/coronavirus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4"/>
              </a:rPr>
              <a:t>https://securityboulevard.com/2019/12/how-to-mitigate-phishing-threats-inyour-organization/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5"/>
              </a:rPr>
              <a:t>https://www.eff.org/deeplinks/2020/03/phishing-time-covid-19-how-recognize-malicious-coronavirus-phishing-scams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6"/>
              </a:rPr>
              <a:t>https://us.norton.com/internetsecurity-online-scams-coronavirus-phishing-scams.html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7"/>
              </a:rPr>
              <a:t>https://www.expertinsights.com/insights/top-11-email-security-gateways/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solidFill>
                  <a:schemeClr val="dk1"/>
                </a:solidFill>
                <a:hlinkClick r:id="rId18"/>
              </a:rPr>
              <a:t>https://www.g2.com/categories/secure-email-gateway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9"/>
              </a:rPr>
              <a:t>https://en.wikipedia.org/wiki/Anti-spam_techniques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20"/>
              </a:rPr>
              <a:t>https://www.privateinternetaccess.com/blog/how-to-protect-against-keyloggers/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348" name="Google Shape;348;p46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316050" y="528900"/>
            <a:ext cx="85119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Concept of Application</a:t>
            </a:r>
            <a:endParaRPr b="1" sz="7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925" y="1921500"/>
            <a:ext cx="5468076" cy="31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idx="1" type="body"/>
          </p:nvPr>
        </p:nvSpPr>
        <p:spPr>
          <a:xfrm>
            <a:off x="4931538" y="1462050"/>
            <a:ext cx="36906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</a:rPr>
              <a:t>Dwell time down:</a:t>
            </a:r>
            <a:endParaRPr b="1" sz="1600" u="sng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</a:rPr>
              <a:t>416 days: 2011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</a:rPr>
              <a:t>56 days: 2019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</a:rPr>
              <a:t>Groups:</a:t>
            </a:r>
            <a:endParaRPr b="1" sz="1600" u="sng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APT-41 (China)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</a:rPr>
              <a:t>Old and new groups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FFFFFF"/>
                </a:solidFill>
              </a:rPr>
              <a:t>Diverse goals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48"/>
          <p:cNvSpPr txBox="1"/>
          <p:nvPr>
            <p:ph type="ctrTitle"/>
          </p:nvPr>
        </p:nvSpPr>
        <p:spPr>
          <a:xfrm>
            <a:off x="939300" y="183550"/>
            <a:ext cx="72654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What's old is new again - What have we learned?</a:t>
            </a:r>
            <a:endParaRPr b="1" sz="4500"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521863" y="1455450"/>
            <a:ext cx="4006800" cy="3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Malware:</a:t>
            </a:r>
            <a:endParaRPr b="1" sz="1600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Old and new families being developed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59% of known malwares are being used again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Known attacks being used:</a:t>
            </a:r>
            <a:endParaRPr b="1" sz="1600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Compromised credentials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Privilege escalation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Valid access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48220" l="0" r="0" t="30594"/>
          <a:stretch/>
        </p:blipFill>
        <p:spPr>
          <a:xfrm>
            <a:off x="4534789" y="2579050"/>
            <a:ext cx="4609198" cy="15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4">
            <a:alphaModFix/>
          </a:blip>
          <a:srcRect b="21337" l="0" r="0" t="65029"/>
          <a:stretch/>
        </p:blipFill>
        <p:spPr>
          <a:xfrm>
            <a:off x="4572625" y="4130525"/>
            <a:ext cx="4571375" cy="10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5">
            <a:alphaModFix/>
          </a:blip>
          <a:srcRect b="17614" l="0" r="0" t="0"/>
          <a:stretch/>
        </p:blipFill>
        <p:spPr>
          <a:xfrm>
            <a:off x="4568100" y="-3100"/>
            <a:ext cx="4571374" cy="26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102275" y="94975"/>
            <a:ext cx="2842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Quick Figures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6">
            <a:alphaModFix/>
          </a:blip>
          <a:srcRect b="72093" l="0" r="0" t="404"/>
          <a:stretch/>
        </p:blipFill>
        <p:spPr>
          <a:xfrm>
            <a:off x="-29275" y="2535575"/>
            <a:ext cx="4609200" cy="260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bal data breach stats" id="222" name="Google Shape;222;p31"/>
          <p:cNvPicPr preferRelativeResize="0"/>
          <p:nvPr/>
        </p:nvPicPr>
        <p:blipFill rotWithShape="1">
          <a:blip r:embed="rId7">
            <a:alphaModFix/>
          </a:blip>
          <a:srcRect b="21887" l="0" r="0" t="0"/>
          <a:stretch/>
        </p:blipFill>
        <p:spPr>
          <a:xfrm>
            <a:off x="-29275" y="0"/>
            <a:ext cx="4609200" cy="257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28775" y="158250"/>
            <a:ext cx="611400" cy="10647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238725" y="94975"/>
            <a:ext cx="611400" cy="6063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3750600" y="43150"/>
            <a:ext cx="1683300" cy="6582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4039650" y="483300"/>
            <a:ext cx="611400" cy="7395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>
            <a:off x="4429450" y="94975"/>
            <a:ext cx="611400" cy="7395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8322550" y="28375"/>
            <a:ext cx="816900" cy="8061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4534800" y="2606150"/>
            <a:ext cx="860400" cy="6063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8322550" y="2606150"/>
            <a:ext cx="816900" cy="6063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4039775" y="4538525"/>
            <a:ext cx="611400" cy="6063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28775" y="4538525"/>
            <a:ext cx="514800" cy="606300"/>
          </a:xfrm>
          <a:prstGeom prst="rect">
            <a:avLst/>
          </a:prstGeom>
          <a:solidFill>
            <a:srgbClr val="0F10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2688475" y="4945400"/>
            <a:ext cx="19245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dk1"/>
                </a:solidFill>
                <a:hlinkClick r:id="rId8"/>
              </a:rPr>
              <a:t>(https://www.varonis.com/blog/the-world-in-data-breaches/)</a:t>
            </a:r>
            <a:endParaRPr sz="1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034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49525" y="4945500"/>
            <a:ext cx="28299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hlinkClick r:id="rId4"/>
              </a:rPr>
              <a:t>https://www.varonis.com/blog/the-world-in-data-breaches/</a:t>
            </a:r>
            <a:endParaRPr sz="11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dp-coveware.png" id="244" name="Google Shape;244;p33"/>
          <p:cNvPicPr preferRelativeResize="0"/>
          <p:nvPr/>
        </p:nvPicPr>
        <p:blipFill rotWithShape="1">
          <a:blip r:embed="rId3">
            <a:alphaModFix/>
          </a:blip>
          <a:srcRect b="12907" l="12137" r="11619" t="0"/>
          <a:stretch/>
        </p:blipFill>
        <p:spPr>
          <a:xfrm>
            <a:off x="0" y="0"/>
            <a:ext cx="9144000" cy="5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>
            <a:off x="1835488" y="1480802"/>
            <a:ext cx="4177553" cy="1298028"/>
          </a:xfrm>
          <a:custGeom>
            <a:rect b="b" l="l" r="r" t="t"/>
            <a:pathLst>
              <a:path extrusionOk="0" h="50635" w="148219">
                <a:moveTo>
                  <a:pt x="0" y="0"/>
                </a:moveTo>
                <a:cubicBezTo>
                  <a:pt x="3766" y="4277"/>
                  <a:pt x="16852" y="20044"/>
                  <a:pt x="22597" y="25661"/>
                </a:cubicBezTo>
                <a:cubicBezTo>
                  <a:pt x="28342" y="31278"/>
                  <a:pt x="28405" y="31725"/>
                  <a:pt x="34469" y="33704"/>
                </a:cubicBezTo>
                <a:cubicBezTo>
                  <a:pt x="40533" y="35683"/>
                  <a:pt x="49981" y="34726"/>
                  <a:pt x="58981" y="37534"/>
                </a:cubicBezTo>
                <a:cubicBezTo>
                  <a:pt x="67982" y="40343"/>
                  <a:pt x="80046" y="49661"/>
                  <a:pt x="88472" y="50555"/>
                </a:cubicBezTo>
                <a:cubicBezTo>
                  <a:pt x="96898" y="51449"/>
                  <a:pt x="104621" y="44556"/>
                  <a:pt x="109536" y="42896"/>
                </a:cubicBezTo>
                <a:cubicBezTo>
                  <a:pt x="114451" y="41237"/>
                  <a:pt x="111515" y="41300"/>
                  <a:pt x="117962" y="40598"/>
                </a:cubicBezTo>
                <a:cubicBezTo>
                  <a:pt x="124409" y="39896"/>
                  <a:pt x="143176" y="39002"/>
                  <a:pt x="148219" y="3868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Google Shape;246;p33"/>
          <p:cNvSpPr/>
          <p:nvPr/>
        </p:nvSpPr>
        <p:spPr>
          <a:xfrm>
            <a:off x="1835488" y="3211613"/>
            <a:ext cx="4199142" cy="959313"/>
          </a:xfrm>
          <a:custGeom>
            <a:rect b="b" l="l" r="r" t="t"/>
            <a:pathLst>
              <a:path extrusionOk="0" h="37422" w="148985">
                <a:moveTo>
                  <a:pt x="0" y="37422"/>
                </a:moveTo>
                <a:cubicBezTo>
                  <a:pt x="3000" y="34550"/>
                  <a:pt x="12065" y="24655"/>
                  <a:pt x="18001" y="20187"/>
                </a:cubicBezTo>
                <a:cubicBezTo>
                  <a:pt x="23937" y="15719"/>
                  <a:pt x="29107" y="12591"/>
                  <a:pt x="35618" y="10612"/>
                </a:cubicBezTo>
                <a:cubicBezTo>
                  <a:pt x="42129" y="8633"/>
                  <a:pt x="48066" y="10038"/>
                  <a:pt x="57066" y="8314"/>
                </a:cubicBezTo>
                <a:cubicBezTo>
                  <a:pt x="66067" y="6591"/>
                  <a:pt x="79216" y="-1580"/>
                  <a:pt x="89621" y="271"/>
                </a:cubicBezTo>
                <a:cubicBezTo>
                  <a:pt x="100026" y="2122"/>
                  <a:pt x="109600" y="16804"/>
                  <a:pt x="119494" y="19421"/>
                </a:cubicBezTo>
                <a:cubicBezTo>
                  <a:pt x="129388" y="22038"/>
                  <a:pt x="144070" y="16549"/>
                  <a:pt x="148985" y="15974"/>
                </a:cubicBezTo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Google Shape;247;p33"/>
          <p:cNvSpPr/>
          <p:nvPr/>
        </p:nvSpPr>
        <p:spPr>
          <a:xfrm>
            <a:off x="1857079" y="4201184"/>
            <a:ext cx="4155963" cy="490064"/>
          </a:xfrm>
          <a:custGeom>
            <a:rect b="b" l="l" r="r" t="t"/>
            <a:pathLst>
              <a:path extrusionOk="0" h="19117" w="147453">
                <a:moveTo>
                  <a:pt x="0" y="19117"/>
                </a:moveTo>
                <a:cubicBezTo>
                  <a:pt x="4532" y="17713"/>
                  <a:pt x="15064" y="12352"/>
                  <a:pt x="27192" y="10692"/>
                </a:cubicBezTo>
                <a:cubicBezTo>
                  <a:pt x="39320" y="9033"/>
                  <a:pt x="61917" y="9735"/>
                  <a:pt x="72769" y="9160"/>
                </a:cubicBezTo>
                <a:cubicBezTo>
                  <a:pt x="83621" y="8586"/>
                  <a:pt x="85536" y="8649"/>
                  <a:pt x="92302" y="7245"/>
                </a:cubicBezTo>
                <a:cubicBezTo>
                  <a:pt x="99068" y="5841"/>
                  <a:pt x="106919" y="1883"/>
                  <a:pt x="113366" y="734"/>
                </a:cubicBezTo>
                <a:cubicBezTo>
                  <a:pt x="119813" y="-415"/>
                  <a:pt x="125303" y="96"/>
                  <a:pt x="130984" y="351"/>
                </a:cubicBezTo>
                <a:cubicBezTo>
                  <a:pt x="136665" y="606"/>
                  <a:pt x="144708" y="1947"/>
                  <a:pt x="147453" y="2266"/>
                </a:cubicBez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Google Shape;248;p33"/>
          <p:cNvSpPr/>
          <p:nvPr/>
        </p:nvSpPr>
        <p:spPr>
          <a:xfrm>
            <a:off x="1846283" y="4582425"/>
            <a:ext cx="4166758" cy="144812"/>
          </a:xfrm>
          <a:custGeom>
            <a:rect b="b" l="l" r="r" t="t"/>
            <a:pathLst>
              <a:path extrusionOk="0" h="5649" w="147836">
                <a:moveTo>
                  <a:pt x="0" y="1564"/>
                </a:moveTo>
                <a:cubicBezTo>
                  <a:pt x="4021" y="2202"/>
                  <a:pt x="12830" y="4883"/>
                  <a:pt x="24128" y="5394"/>
                </a:cubicBezTo>
                <a:cubicBezTo>
                  <a:pt x="35426" y="5905"/>
                  <a:pt x="57832" y="5203"/>
                  <a:pt x="67790" y="4628"/>
                </a:cubicBezTo>
                <a:cubicBezTo>
                  <a:pt x="77748" y="4054"/>
                  <a:pt x="76791" y="2713"/>
                  <a:pt x="83876" y="1947"/>
                </a:cubicBezTo>
                <a:cubicBezTo>
                  <a:pt x="90961" y="1181"/>
                  <a:pt x="99642" y="96"/>
                  <a:pt x="110302" y="32"/>
                </a:cubicBezTo>
                <a:cubicBezTo>
                  <a:pt x="120962" y="-32"/>
                  <a:pt x="141580" y="1309"/>
                  <a:pt x="147836" y="1564"/>
                </a:cubicBezTo>
              </a:path>
            </a:pathLst>
          </a:cu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Google Shape;249;p33"/>
          <p:cNvSpPr txBox="1"/>
          <p:nvPr/>
        </p:nvSpPr>
        <p:spPr>
          <a:xfrm>
            <a:off x="129500" y="208600"/>
            <a:ext cx="4050000" cy="38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  <a:latin typeface="Anaheim"/>
                <a:ea typeface="Anaheim"/>
                <a:cs typeface="Anaheim"/>
                <a:sym typeface="Anaheim"/>
              </a:rPr>
              <a:t>Ransomware</a:t>
            </a:r>
            <a:r>
              <a:rPr lang="en" sz="1900">
                <a:solidFill>
                  <a:srgbClr val="B7B7B7"/>
                </a:solidFill>
                <a:latin typeface="Anaheim"/>
                <a:ea typeface="Anaheim"/>
                <a:cs typeface="Anaheim"/>
                <a:sym typeface="Anaheim"/>
              </a:rPr>
              <a:t> Attack Vectors</a:t>
            </a:r>
            <a:endParaRPr sz="1900">
              <a:solidFill>
                <a:srgbClr val="B7B7B7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6834425" y="4582425"/>
            <a:ext cx="2235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hlinkClick r:id="rId4"/>
              </a:rPr>
              <a:t>https://www.zdnet.com/article/kaspersky-rdp-brute-force-attacks-have-gone-up-since-start-of-covid-19/</a:t>
            </a:r>
            <a:endParaRPr sz="11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dp-stats.png"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3475"/>
            <a:ext cx="9143999" cy="45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265825" y="95675"/>
            <a:ext cx="4380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99999"/>
                </a:solidFill>
                <a:latin typeface="Anaheim"/>
                <a:ea typeface="Anaheim"/>
                <a:cs typeface="Anaheim"/>
                <a:sym typeface="Anaheim"/>
              </a:rPr>
              <a:t>Brute force attempts during COVID-19</a:t>
            </a:r>
            <a:endParaRPr b="1" sz="2100">
              <a:solidFill>
                <a:srgbClr val="99999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7414575" y="4662400"/>
            <a:ext cx="1662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hlinkClick r:id="rId4"/>
              </a:rPr>
              <a:t>https://www.zdnet.com/article/kaspersky-rdp-brute-force-attacks-have-gone-up-since-start-of-covid-19/</a:t>
            </a:r>
            <a:endParaRPr sz="10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28400" y="1074125"/>
            <a:ext cx="88872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Things the attacker might be trying to do:</a:t>
            </a:r>
            <a:endParaRPr b="1" sz="1600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Target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Infrastructure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: 4% (could they attack another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business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further down the road)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Internal vs. External detection:</a:t>
            </a:r>
            <a:endParaRPr b="1" sz="1600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Are companies able to detect if they have been breached?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If they are using a third party client to do the monitoring then they will be within the median for average dwell time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Internal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detection means that they would be ahead of the curve because they would be well below the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average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dwell time (anywhere between 30-40 days)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534000" y="239375"/>
            <a:ext cx="8034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Topics of Concern in 2020</a:t>
            </a:r>
            <a:endParaRPr b="1" sz="35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125" y="3011100"/>
            <a:ext cx="3039974" cy="20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169800" y="4704850"/>
            <a:ext cx="20658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hlinkClick r:id="rId4"/>
              </a:rPr>
              <a:t>https://www.fireeye.com/current-threats/annual-threat-report/mtrends.html</a:t>
            </a:r>
            <a:endParaRPr sz="11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ctrTitle"/>
          </p:nvPr>
        </p:nvSpPr>
        <p:spPr>
          <a:xfrm>
            <a:off x="939300" y="-3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naheim"/>
                <a:ea typeface="Anaheim"/>
                <a:cs typeface="Anaheim"/>
                <a:sym typeface="Anaheim"/>
              </a:rPr>
              <a:t>Are cyber attacks slowing during COVID-19?</a:t>
            </a:r>
            <a:endParaRPr b="1" sz="35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722350" y="1299850"/>
            <a:ext cx="6814500" cy="3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b="1" lang="en" sz="1600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Some attack vectors have seen an increase:</a:t>
            </a:r>
            <a:endParaRPr b="1" sz="1600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Ransomware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Phishing attacks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New Vulnerabilities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■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Home networks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Healthcare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■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Equipment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and Supplies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Finance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Stimulus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/Payroll Protection Program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375" y="1244075"/>
            <a:ext cx="3128676" cy="373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220801"/>
      </a:lt1>
      <a:dk2>
        <a:srgbClr val="832208"/>
      </a:dk2>
      <a:lt2>
        <a:srgbClr val="FF4C61"/>
      </a:lt2>
      <a:accent1>
        <a:srgbClr val="C31035"/>
      </a:accent1>
      <a:accent2>
        <a:srgbClr val="FFFFFF"/>
      </a:accent2>
      <a:accent3>
        <a:srgbClr val="220801"/>
      </a:accent3>
      <a:accent4>
        <a:srgbClr val="832208"/>
      </a:accent4>
      <a:accent5>
        <a:srgbClr val="C31035"/>
      </a:accent5>
      <a:accent6>
        <a:srgbClr val="FF4C6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